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51206400" cy="384048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11955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25693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539431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053169" indent="1784" algn="l" rtl="0" eaLnBrk="0" fontAlgn="base" hangingPunct="0">
      <a:spcBef>
        <a:spcPct val="0"/>
      </a:spcBef>
      <a:spcAft>
        <a:spcPct val="0"/>
      </a:spcAft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568690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3082429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596165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4109906" algn="l" defTabSz="1027476" rtl="0" eaLnBrk="1" latinLnBrk="0" hangingPunct="1">
      <a:defRPr sz="303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35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3131FF"/>
    <a:srgbClr val="EAEFF5"/>
    <a:srgbClr val="FFFFFF"/>
    <a:srgbClr val="293C5A"/>
    <a:srgbClr val="000099"/>
    <a:srgbClr val="FF0000"/>
    <a:srgbClr val="5D568A"/>
    <a:srgbClr val="EDCDB9"/>
    <a:srgbClr val="1C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4825" autoAdjust="0"/>
  </p:normalViewPr>
  <p:slideViewPr>
    <p:cSldViewPr>
      <p:cViewPr>
        <p:scale>
          <a:sx n="27" d="100"/>
          <a:sy n="27" d="100"/>
        </p:scale>
        <p:origin x="584" y="-1296"/>
      </p:cViewPr>
      <p:guideLst>
        <p:guide orient="horz" pos="11635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955" y="1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t" anchorCtr="0" compatLnSpc="1">
            <a:prstTxWarp prst="textNoShape">
              <a:avLst/>
            </a:prstTxWarp>
          </a:bodyPr>
          <a:lstStyle>
            <a:lvl1pPr algn="r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65150"/>
            <a:ext cx="3042709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l" defTabSz="919414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955" y="8865150"/>
            <a:ext cx="3042708" cy="4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97" tIns="45948" rIns="91897" bIns="45948" numCol="1" anchor="b" anchorCtr="0" compatLnSpc="1">
            <a:prstTxWarp prst="textNoShape">
              <a:avLst/>
            </a:prstTxWarp>
          </a:bodyPr>
          <a:lstStyle>
            <a:lvl1pPr algn="r" defTabSz="919414">
              <a:defRPr sz="1100"/>
            </a:lvl1pPr>
          </a:lstStyle>
          <a:p>
            <a:pPr>
              <a:defRPr/>
            </a:pPr>
            <a:fld id="{28BFA943-B1F5-412E-9369-86EC4E78C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49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6285237"/>
            <a:ext cx="38404800" cy="13370560"/>
          </a:xfrm>
        </p:spPr>
        <p:txBody>
          <a:bodyPr anchor="b"/>
          <a:lstStyle>
            <a:lvl1pPr algn="ctr"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0171417"/>
            <a:ext cx="38404800" cy="9272267"/>
          </a:xfrm>
        </p:spPr>
        <p:txBody>
          <a:bodyPr/>
          <a:lstStyle>
            <a:lvl1pPr marL="0" indent="0" algn="ctr">
              <a:buNone/>
              <a:defRPr sz="8638"/>
            </a:lvl1pPr>
            <a:lvl2pPr marL="1645888" indent="0" algn="ctr">
              <a:buNone/>
              <a:defRPr sz="7200"/>
            </a:lvl2pPr>
            <a:lvl3pPr marL="3291778" indent="0" algn="ctr">
              <a:buNone/>
              <a:defRPr sz="6480"/>
            </a:lvl3pPr>
            <a:lvl4pPr marL="4937665" indent="0" algn="ctr">
              <a:buNone/>
              <a:defRPr sz="5760"/>
            </a:lvl4pPr>
            <a:lvl5pPr marL="6583552" indent="0" algn="ctr">
              <a:buNone/>
              <a:defRPr sz="5760"/>
            </a:lvl5pPr>
            <a:lvl6pPr marL="8229441" indent="0" algn="ctr">
              <a:buNone/>
              <a:defRPr sz="5760"/>
            </a:lvl6pPr>
            <a:lvl7pPr marL="9875328" indent="0" algn="ctr">
              <a:buNone/>
              <a:defRPr sz="5760"/>
            </a:lvl7pPr>
            <a:lvl8pPr marL="11521217" indent="0" algn="ctr">
              <a:buNone/>
              <a:defRPr sz="5760"/>
            </a:lvl8pPr>
            <a:lvl9pPr marL="13167106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06F87-7896-4457-B15E-5A01FDC886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0CF6E-5F52-4124-8E71-5258AB6623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2044705"/>
            <a:ext cx="1104138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2044705"/>
            <a:ext cx="3248406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92DB8C-ADF4-49FD-825E-5FF4C194F8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A29C1-6185-4D6B-857A-C8B98A5016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9574540"/>
            <a:ext cx="44165520" cy="15975328"/>
          </a:xfrm>
        </p:spPr>
        <p:txBody>
          <a:bodyPr anchor="b"/>
          <a:lstStyle>
            <a:lvl1pPr>
              <a:defRPr sz="21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5700999"/>
            <a:ext cx="44165520" cy="8401048"/>
          </a:xfrm>
        </p:spPr>
        <p:txBody>
          <a:bodyPr/>
          <a:lstStyle>
            <a:lvl1pPr marL="0" indent="0">
              <a:buNone/>
              <a:defRPr sz="8638">
                <a:solidFill>
                  <a:schemeClr val="tx1">
                    <a:tint val="75000"/>
                  </a:schemeClr>
                </a:solidFill>
              </a:defRPr>
            </a:lvl1pPr>
            <a:lvl2pPr marL="1645888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778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665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552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441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328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217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106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3954FE-3D58-4205-B243-861F4BFAF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0223501"/>
            <a:ext cx="2176272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534F9D-0A49-46EC-994A-6350D2FBDE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044707"/>
            <a:ext cx="44165520" cy="74231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9414515"/>
            <a:ext cx="21662705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4028421"/>
            <a:ext cx="2166270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4" y="9414515"/>
            <a:ext cx="21769390" cy="4613908"/>
          </a:xfrm>
        </p:spPr>
        <p:txBody>
          <a:bodyPr anchor="b"/>
          <a:lstStyle>
            <a:lvl1pPr marL="0" indent="0">
              <a:buNone/>
              <a:defRPr sz="8638" b="1"/>
            </a:lvl1pPr>
            <a:lvl2pPr marL="1645888" indent="0">
              <a:buNone/>
              <a:defRPr sz="7200" b="1"/>
            </a:lvl2pPr>
            <a:lvl3pPr marL="3291778" indent="0">
              <a:buNone/>
              <a:defRPr sz="6480" b="1"/>
            </a:lvl3pPr>
            <a:lvl4pPr marL="4937665" indent="0">
              <a:buNone/>
              <a:defRPr sz="5760" b="1"/>
            </a:lvl4pPr>
            <a:lvl5pPr marL="6583552" indent="0">
              <a:buNone/>
              <a:defRPr sz="5760" b="1"/>
            </a:lvl5pPr>
            <a:lvl6pPr marL="8229441" indent="0">
              <a:buNone/>
              <a:defRPr sz="5760" b="1"/>
            </a:lvl6pPr>
            <a:lvl7pPr marL="9875328" indent="0">
              <a:buNone/>
              <a:defRPr sz="5760" b="1"/>
            </a:lvl7pPr>
            <a:lvl8pPr marL="11521217" indent="0">
              <a:buNone/>
              <a:defRPr sz="5760" b="1"/>
            </a:lvl8pPr>
            <a:lvl9pPr marL="13167106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4" y="14028421"/>
            <a:ext cx="2176939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443F7-337B-4539-A1B8-6CF339EE1A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39489-7EEA-458A-B593-61043AA563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2201-D8E2-4EA5-B353-B2619EFF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38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39631C-1AB1-43F9-BB4D-29339EE913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5" y="2560320"/>
            <a:ext cx="16515395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90" y="5529587"/>
            <a:ext cx="25923240" cy="27292300"/>
          </a:xfrm>
        </p:spPr>
        <p:txBody>
          <a:bodyPr/>
          <a:lstStyle>
            <a:lvl1pPr marL="0" indent="0">
              <a:buNone/>
              <a:defRPr sz="11520"/>
            </a:lvl1pPr>
            <a:lvl2pPr marL="1645888" indent="0">
              <a:buNone/>
              <a:defRPr sz="10080"/>
            </a:lvl2pPr>
            <a:lvl3pPr marL="3291778" indent="0">
              <a:buNone/>
              <a:defRPr sz="8638"/>
            </a:lvl3pPr>
            <a:lvl4pPr marL="4937665" indent="0">
              <a:buNone/>
              <a:defRPr sz="7200"/>
            </a:lvl4pPr>
            <a:lvl5pPr marL="6583552" indent="0">
              <a:buNone/>
              <a:defRPr sz="7200"/>
            </a:lvl5pPr>
            <a:lvl6pPr marL="8229441" indent="0">
              <a:buNone/>
              <a:defRPr sz="7200"/>
            </a:lvl6pPr>
            <a:lvl7pPr marL="9875328" indent="0">
              <a:buNone/>
              <a:defRPr sz="7200"/>
            </a:lvl7pPr>
            <a:lvl8pPr marL="11521217" indent="0">
              <a:buNone/>
              <a:defRPr sz="7200"/>
            </a:lvl8pPr>
            <a:lvl9pPr marL="13167106" indent="0">
              <a:buNone/>
              <a:defRPr sz="7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5" y="11521444"/>
            <a:ext cx="16515395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888" indent="0">
              <a:buNone/>
              <a:defRPr sz="5040"/>
            </a:lvl2pPr>
            <a:lvl3pPr marL="3291778" indent="0">
              <a:buNone/>
              <a:defRPr sz="4320"/>
            </a:lvl3pPr>
            <a:lvl4pPr marL="4937665" indent="0">
              <a:buNone/>
              <a:defRPr sz="3600"/>
            </a:lvl4pPr>
            <a:lvl5pPr marL="6583552" indent="0">
              <a:buNone/>
              <a:defRPr sz="3600"/>
            </a:lvl5pPr>
            <a:lvl6pPr marL="8229441" indent="0">
              <a:buNone/>
              <a:defRPr sz="3600"/>
            </a:lvl6pPr>
            <a:lvl7pPr marL="9875328" indent="0">
              <a:buNone/>
              <a:defRPr sz="3600"/>
            </a:lvl7pPr>
            <a:lvl8pPr marL="11521217" indent="0">
              <a:buNone/>
              <a:defRPr sz="3600"/>
            </a:lvl8pPr>
            <a:lvl9pPr marL="13167106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9AC0F8-C000-4096-8C95-9234CB7A77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044707"/>
            <a:ext cx="441655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0223501"/>
            <a:ext cx="441655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5595567"/>
            <a:ext cx="172821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5595567"/>
            <a:ext cx="115214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D577F9-D52B-4CD3-B5D7-F3D269AE4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778" rtl="0" eaLnBrk="1" latinLnBrk="0" hangingPunct="1">
        <a:lnSpc>
          <a:spcPct val="90000"/>
        </a:lnSpc>
        <a:spcBef>
          <a:spcPct val="0"/>
        </a:spcBef>
        <a:buNone/>
        <a:defRPr sz="158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45" indent="-822945" algn="l" defTabSz="3291778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3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38" kern="1200">
          <a:solidFill>
            <a:schemeClr val="tx1"/>
          </a:solidFill>
          <a:latin typeface="+mn-lt"/>
          <a:ea typeface="+mn-ea"/>
          <a:cs typeface="+mn-cs"/>
        </a:defRPr>
      </a:lvl2pPr>
      <a:lvl3pPr marL="4114721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60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496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384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273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162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048" indent="-822945" algn="l" defTabSz="3291778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88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77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665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552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441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328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217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106" algn="l" defTabSz="3291778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FE44C7A-00A2-4328-937D-EA8C60464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0" r="9079" b="51460"/>
          <a:stretch/>
        </p:blipFill>
        <p:spPr>
          <a:xfrm>
            <a:off x="16836782" y="16763973"/>
            <a:ext cx="8939243" cy="61188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4B6216-4B15-4ABB-BD20-6124F303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r="2143" b="8081"/>
          <a:stretch/>
        </p:blipFill>
        <p:spPr>
          <a:xfrm>
            <a:off x="26750609" y="13754372"/>
            <a:ext cx="7109341" cy="12994987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27A6CD50-921B-455A-AC6F-3EC2503D4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9" r="33594" b="25108"/>
          <a:stretch/>
        </p:blipFill>
        <p:spPr>
          <a:xfrm>
            <a:off x="426787" y="22585643"/>
            <a:ext cx="15575318" cy="78014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0282" y="259103"/>
            <a:ext cx="49125836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instantaneous velocity of a Brownian particle in an optical tweezer to measure changes in mass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2572" y="4092616"/>
            <a:ext cx="4146125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Gabriel H. Alvarez*, Julia E. Orenstein, Lichung Ha, Diney S. Ether Jr., Mark G. Raizen</a:t>
            </a:r>
          </a:p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Austin, Austin, TX (*Stanford University, Stanford, CA)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6492379"/>
            <a:ext cx="5120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8914" y="16184903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4875971" y="711188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Canceling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34889646" y="24871618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Observing Ice Nucleation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34929978" y="33977077"/>
            <a:ext cx="15504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 et al., Measurement of the instantaneous velocity of  a Brownian particle.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328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1673 (2010).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Li, Ph.D. thesis, University of Texas at Austin,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Kheifets et al., Observation of Brownian Motion in Liquids at Short Times: Instantaneous Velocity and Memory Loss.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1493 (2014).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Mo et al., Testing the Maxwell-Boltzmann distribution using Brownian particles.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Express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1888 (2015).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34875971" y="32826801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/>
              <p:cNvSpPr txBox="1"/>
              <p:nvPr/>
            </p:nvSpPr>
            <p:spPr>
              <a:xfrm>
                <a:off x="548914" y="8187681"/>
                <a:ext cx="16061097" cy="7641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How fast does ice form?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Concept: explore ice nucleation on an optically trapped particle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velocity of a silica microsphere trapped in an optical tweezer follows the Maxwell-Boltzmann distribution</a:t>
                </a:r>
                <a:r>
                  <a:rPr lang="en-US" sz="4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2,4</a:t>
                </a:r>
              </a:p>
              <a:p>
                <a:pPr lvl="2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l-GR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1" i="1" smtClean="0">
                                      <a:solidFill>
                                        <a:srgbClr val="BF57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l-GR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3/2</m:t>
                          </m:r>
                        </m:sup>
                      </m:sSup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4400" b="1" i="1" smtClean="0">
                                  <a:solidFill>
                                    <a:srgbClr val="BF57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  <m:sSup>
                                <m:s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l-GR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l-GR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 this property to extract a fast, precise measurement of the mass of the microsphere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Allows us to record mass as ice grows… but, how short of a time scale can we push to before losing accuracy in our fitting?</a:t>
                </a:r>
              </a:p>
              <a:p>
                <a:pPr marL="571489" indent="-571489">
                  <a:buFont typeface="Arial" panose="020B0604020202020204" pitchFamily="34" charset="0"/>
                  <a:buChar char="•"/>
                </a:pPr>
                <a:endPara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14" y="8187681"/>
                <a:ext cx="16061097" cy="7641194"/>
              </a:xfrm>
              <a:prstGeom prst="rect">
                <a:avLst/>
              </a:prstGeom>
              <a:blipFill>
                <a:blip r:embed="rId5"/>
                <a:stretch>
                  <a:fillRect l="-1343" t="-1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506A225A-B506-4DD9-B5AD-81550189DB0E}"/>
              </a:ext>
            </a:extLst>
          </p:cNvPr>
          <p:cNvSpPr/>
          <p:nvPr/>
        </p:nvSpPr>
        <p:spPr>
          <a:xfrm>
            <a:off x="743921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B5D7967-FA3C-4252-82B2-5803D2E5AF92}"/>
              </a:ext>
            </a:extLst>
          </p:cNvPr>
          <p:cNvSpPr/>
          <p:nvPr/>
        </p:nvSpPr>
        <p:spPr>
          <a:xfrm>
            <a:off x="17830800" y="7101964"/>
            <a:ext cx="15544800" cy="914400"/>
          </a:xfrm>
          <a:prstGeom prst="rect">
            <a:avLst/>
          </a:prstGeom>
          <a:solidFill>
            <a:srgbClr val="BF57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</a:p>
        </p:txBody>
      </p:sp>
      <p:pic>
        <p:nvPicPr>
          <p:cNvPr id="1028" name="Picture 4" descr="Image result for university of texas logo">
            <a:extLst>
              <a:ext uri="{FF2B5EF4-FFF2-40B4-BE49-F238E27FC236}">
                <a16:creationId xmlns:a16="http://schemas.microsoft.com/office/drawing/2014/main" id="{51EED664-3004-4390-9D1E-92668A01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01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university of texas logo">
            <a:extLst>
              <a:ext uri="{FF2B5EF4-FFF2-40B4-BE49-F238E27FC236}">
                <a16:creationId xmlns:a16="http://schemas.microsoft.com/office/drawing/2014/main" id="{B700EBC9-F450-46E3-AAF0-669222A2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015" y="2548761"/>
            <a:ext cx="3394984" cy="339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C4E0ED-94B2-4984-9D11-19E3FB7E8785}"/>
              </a:ext>
            </a:extLst>
          </p:cNvPr>
          <p:cNvSpPr txBox="1"/>
          <p:nvPr/>
        </p:nvSpPr>
        <p:spPr>
          <a:xfrm>
            <a:off x="603267" y="30282993"/>
            <a:ext cx="16038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 microspheres (shown below) applied to glass coverslip with Q-tip, launched from ultrasonic piezoelectric shaker into tweezer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05B8C9-9A9A-4CE1-99A2-8ADFD3A05ADB}"/>
              </a:ext>
            </a:extLst>
          </p:cNvPr>
          <p:cNvSpPr txBox="1"/>
          <p:nvPr/>
        </p:nvSpPr>
        <p:spPr>
          <a:xfrm>
            <a:off x="25874260" y="8703692"/>
            <a:ext cx="75013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 beams with a 5um pinhole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We’ve trapped beads 3.17um to 6.10um in diameter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3267" y="17373620"/>
            <a:ext cx="1603891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Counter-propagating dual-beam optical tweezer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orthogonally-polarized NIR (1064nm) beams used for trapping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beam is shifted 80MHz to avoid a standing wave in trap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red (632nm) laser used for illumination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trapping beam split by sharp mirror, used for detection</a:t>
            </a:r>
          </a:p>
          <a:p>
            <a:pPr marL="1083444" lvl="1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photodetector measures displacements of bead in 1D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 camera monitors light scattered by bead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EEFE58-25F7-4343-B958-2577CBCAB9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4199" r="16793" b="12371"/>
          <a:stretch/>
        </p:blipFill>
        <p:spPr>
          <a:xfrm>
            <a:off x="1694612" y="31904382"/>
            <a:ext cx="6043013" cy="6043013"/>
          </a:xfrm>
          <a:prstGeom prst="ellipse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F27145-CAA6-46A0-AD03-799D830F00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8" t="36081" r="43556" b="42310"/>
          <a:stretch/>
        </p:blipFill>
        <p:spPr>
          <a:xfrm>
            <a:off x="9042649" y="31904382"/>
            <a:ext cx="6043013" cy="6043013"/>
          </a:xfrm>
          <a:prstGeom prst="ellipse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79E5BD4-1CBF-4B61-98EA-66D5213FD0C5}"/>
              </a:ext>
            </a:extLst>
          </p:cNvPr>
          <p:cNvSpPr txBox="1"/>
          <p:nvPr/>
        </p:nvSpPr>
        <p:spPr>
          <a:xfrm>
            <a:off x="6001994" y="35438875"/>
            <a:ext cx="709633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495C49-48AB-4F64-804A-0B86FE316376}"/>
              </a:ext>
            </a:extLst>
          </p:cNvPr>
          <p:cNvCxnSpPr>
            <a:cxnSpLocks/>
            <a:endCxn id="58" idx="0"/>
          </p:cNvCxnSpPr>
          <p:nvPr/>
        </p:nvCxnSpPr>
        <p:spPr>
          <a:xfrm flipV="1">
            <a:off x="3877019" y="31904382"/>
            <a:ext cx="8187137" cy="1264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5CEE129-6852-4EA9-9E3C-A97DD8B545B8}"/>
              </a:ext>
            </a:extLst>
          </p:cNvPr>
          <p:cNvSpPr txBox="1"/>
          <p:nvPr/>
        </p:nvSpPr>
        <p:spPr>
          <a:xfrm>
            <a:off x="3511263" y="34103785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9654A9-8EDA-47B4-868D-D8B742A0B185}"/>
              </a:ext>
            </a:extLst>
          </p:cNvPr>
          <p:cNvCxnSpPr>
            <a:cxnSpLocks/>
            <a:endCxn id="58" idx="4"/>
          </p:cNvCxnSpPr>
          <p:nvPr/>
        </p:nvCxnSpPr>
        <p:spPr>
          <a:xfrm>
            <a:off x="3511263" y="35956790"/>
            <a:ext cx="8552893" cy="1990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3C6C0F9-3895-486B-981D-96C98BE0778A}"/>
              </a:ext>
            </a:extLst>
          </p:cNvPr>
          <p:cNvSpPr txBox="1"/>
          <p:nvPr/>
        </p:nvSpPr>
        <p:spPr>
          <a:xfrm>
            <a:off x="10790082" y="32913369"/>
            <a:ext cx="731512" cy="559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06257C-E79E-4661-91D3-CD39301BB306}"/>
              </a:ext>
            </a:extLst>
          </p:cNvPr>
          <p:cNvSpPr txBox="1"/>
          <p:nvPr/>
        </p:nvSpPr>
        <p:spPr>
          <a:xfrm>
            <a:off x="17904731" y="14083746"/>
            <a:ext cx="83295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factor </a:t>
            </a:r>
            <a:r>
              <a:rPr lang="el-G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converts voltage data to positional data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SNR, we use a moving average (shown right)</a:t>
            </a: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78C6D093-2754-EA4B-A5F2-72363E794966}"/>
              </a:ext>
            </a:extLst>
          </p:cNvPr>
          <p:cNvSpPr txBox="1"/>
          <p:nvPr/>
        </p:nvSpPr>
        <p:spPr>
          <a:xfrm>
            <a:off x="34746820" y="25877447"/>
            <a:ext cx="1627642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take mass measurements in quick succession to observe a particle’s mass as it changes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silica particle will act as a nucleation point, onto which we will blow cold humid air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plans to supplement M-B fitting with measurement of Mie scattering from trapped sphere to estimate size of particle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analytical tool that will finally enable the fundamental study of ice nucleation</a:t>
            </a:r>
          </a:p>
          <a:p>
            <a:pPr marL="1083455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wide-ranging practical applications in cloud seeding, atmospheric science</a:t>
            </a:r>
          </a:p>
        </p:txBody>
      </p:sp>
      <p:sp>
        <p:nvSpPr>
          <p:cNvPr id="52" name="TextBox 151">
            <a:extLst>
              <a:ext uri="{FF2B5EF4-FFF2-40B4-BE49-F238E27FC236}">
                <a16:creationId xmlns:a16="http://schemas.microsoft.com/office/drawing/2014/main" id="{BA8FF649-E8E8-4C71-8882-F05C0D453214}"/>
              </a:ext>
            </a:extLst>
          </p:cNvPr>
          <p:cNvSpPr txBox="1"/>
          <p:nvPr/>
        </p:nvSpPr>
        <p:spPr>
          <a:xfrm>
            <a:off x="35116834" y="8229720"/>
            <a:ext cx="145857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11955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25693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39431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3169" indent="1784" algn="l" rtl="0" eaLnBrk="0" fontAlgn="base" hangingPunct="0">
              <a:spcBef>
                <a:spcPct val="0"/>
              </a:spcBef>
              <a:spcAft>
                <a:spcPct val="0"/>
              </a:spcAft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68690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82429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96165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109906" algn="l" defTabSz="1027476" rtl="0" eaLnBrk="1" latinLnBrk="0" hangingPunct="1">
              <a:defRPr sz="30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presents itself at specific frequencies which can be filtered from the Fourier transform (shown in red)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inverse Fourier transform after filtering out peaks – this returns cleaner positional data</a:t>
            </a: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489" indent="-571489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D275-0303-4A36-9FB5-4418E75390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2" t="6911" r="29817" b="7452"/>
          <a:stretch/>
        </p:blipFill>
        <p:spPr>
          <a:xfrm rot="16200000">
            <a:off x="19012413" y="7744772"/>
            <a:ext cx="5043772" cy="6745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FE32D-7C4C-4AAD-9CD7-A7C2771206A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8295" b="3804"/>
          <a:stretch/>
        </p:blipFill>
        <p:spPr>
          <a:xfrm>
            <a:off x="16390686" y="30029689"/>
            <a:ext cx="18191493" cy="828346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1E9085-3F15-48AD-A271-C7042B2C5D6D}"/>
              </a:ext>
            </a:extLst>
          </p:cNvPr>
          <p:cNvCxnSpPr>
            <a:cxnSpLocks/>
          </p:cNvCxnSpPr>
          <p:nvPr/>
        </p:nvCxnSpPr>
        <p:spPr>
          <a:xfrm>
            <a:off x="14231754" y="37326574"/>
            <a:ext cx="10972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893D3-1498-4091-8CC1-F7190E5C7524}"/>
              </a:ext>
            </a:extLst>
          </p:cNvPr>
          <p:cNvCxnSpPr>
            <a:cxnSpLocks/>
          </p:cNvCxnSpPr>
          <p:nvPr/>
        </p:nvCxnSpPr>
        <p:spPr>
          <a:xfrm flipV="1">
            <a:off x="15315685" y="37143696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B58881-9247-4EC7-BEC9-679932624A6C}"/>
              </a:ext>
            </a:extLst>
          </p:cNvPr>
          <p:cNvCxnSpPr>
            <a:cxnSpLocks/>
          </p:cNvCxnSpPr>
          <p:nvPr/>
        </p:nvCxnSpPr>
        <p:spPr>
          <a:xfrm flipV="1">
            <a:off x="14231754" y="37143697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AA77D0-BE68-45F4-AB50-B6BE39033875}"/>
              </a:ext>
            </a:extLst>
          </p:cNvPr>
          <p:cNvSpPr txBox="1"/>
          <p:nvPr/>
        </p:nvSpPr>
        <p:spPr>
          <a:xfrm>
            <a:off x="14170119" y="37388331"/>
            <a:ext cx="1466230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100um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A13011-9A17-4595-BBDE-1931CA123D66}"/>
              </a:ext>
            </a:extLst>
          </p:cNvPr>
          <p:cNvCxnSpPr>
            <a:cxnSpLocks/>
          </p:cNvCxnSpPr>
          <p:nvPr/>
        </p:nvCxnSpPr>
        <p:spPr>
          <a:xfrm>
            <a:off x="22336516" y="10570747"/>
            <a:ext cx="9807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6FB918-8870-4AE1-9BA8-2D4E3EBDF46B}"/>
              </a:ext>
            </a:extLst>
          </p:cNvPr>
          <p:cNvCxnSpPr>
            <a:cxnSpLocks/>
          </p:cNvCxnSpPr>
          <p:nvPr/>
        </p:nvCxnSpPr>
        <p:spPr>
          <a:xfrm flipV="1">
            <a:off x="23317225" y="10392216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3963CD3-AEC3-437B-9305-88A213D3D049}"/>
              </a:ext>
            </a:extLst>
          </p:cNvPr>
          <p:cNvCxnSpPr>
            <a:cxnSpLocks/>
          </p:cNvCxnSpPr>
          <p:nvPr/>
        </p:nvCxnSpPr>
        <p:spPr>
          <a:xfrm flipV="1">
            <a:off x="22349853" y="10387870"/>
            <a:ext cx="0" cy="3657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C2E72C8-19DF-4FF5-9015-4F61E9923838}"/>
              </a:ext>
            </a:extLst>
          </p:cNvPr>
          <p:cNvSpPr txBox="1"/>
          <p:nvPr/>
        </p:nvSpPr>
        <p:spPr>
          <a:xfrm>
            <a:off x="22402835" y="10596704"/>
            <a:ext cx="1466230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3184B9-5096-42AD-80F1-05FE01E01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12" r="9079" b="6030"/>
          <a:stretch/>
        </p:blipFill>
        <p:spPr>
          <a:xfrm>
            <a:off x="16867275" y="23047625"/>
            <a:ext cx="8939243" cy="5789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37AFD-5DC9-4FA1-AFEC-86CBAF92DE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"/>
          <a:stretch/>
        </p:blipFill>
        <p:spPr>
          <a:xfrm>
            <a:off x="36027246" y="11494704"/>
            <a:ext cx="12490998" cy="12082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013A97-A08E-408C-9B74-D3B3F6B59B3A}"/>
              </a:ext>
            </a:extLst>
          </p:cNvPr>
          <p:cNvSpPr/>
          <p:nvPr/>
        </p:nvSpPr>
        <p:spPr>
          <a:xfrm>
            <a:off x="42645706" y="19200250"/>
            <a:ext cx="477276" cy="454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04C89-7B41-CC46-9E5D-DDB9852D6D07}"/>
                  </a:ext>
                </a:extLst>
              </p:cNvPr>
              <p:cNvSpPr txBox="1"/>
              <p:nvPr/>
            </p:nvSpPr>
            <p:spPr>
              <a:xfrm>
                <a:off x="20419072" y="28837372"/>
                <a:ext cx="12920672" cy="10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 = </a:t>
                </a:r>
                <a:r>
                  <a:rPr lang="en-US" sz="32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standard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deviation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mass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measurements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mean</m:t>
                        </m:r>
                        <m: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mass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C04C89-7B41-CC46-9E5D-DDB9852D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072" y="28837372"/>
                <a:ext cx="12920672" cy="1087798"/>
              </a:xfrm>
              <a:prstGeom prst="rect">
                <a:avLst/>
              </a:prstGeom>
              <a:blipFill>
                <a:blip r:embed="rId13"/>
                <a:stretch>
                  <a:fillRect l="-1967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93764C7-AA5F-4F5C-9E97-7D28D43356D9}" vid="{4A65DE37-CE73-4C39-B011-07B7F0AE3B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30269</TotalTime>
  <Words>398</Words>
  <Application>Microsoft Macintosh PowerPoint</Application>
  <PresentationFormat>Custom</PresentationFormat>
  <Paragraphs>46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Theme1</vt:lpstr>
      <vt:lpstr>PowerPoint Presentation</vt:lpstr>
    </vt:vector>
  </TitlesOfParts>
  <Company>Whitland Associates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Garrett Matthews</dc:creator>
  <cp:lastModifiedBy>Orenstein, Julia E</cp:lastModifiedBy>
  <cp:revision>508</cp:revision>
  <cp:lastPrinted>2017-05-30T15:10:37Z</cp:lastPrinted>
  <dcterms:created xsi:type="dcterms:W3CDTF">1998-03-04T14:27:56Z</dcterms:created>
  <dcterms:modified xsi:type="dcterms:W3CDTF">2018-08-31T21:25:35Z</dcterms:modified>
</cp:coreProperties>
</file>